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59" r:id="rId4"/>
    <p:sldId id="319" r:id="rId5"/>
    <p:sldId id="320" r:id="rId6"/>
    <p:sldId id="265" r:id="rId7"/>
    <p:sldId id="318" r:id="rId8"/>
    <p:sldId id="288" r:id="rId9"/>
    <p:sldId id="321" r:id="rId10"/>
    <p:sldId id="289" r:id="rId11"/>
    <p:sldId id="290" r:id="rId12"/>
    <p:sldId id="298" r:id="rId13"/>
    <p:sldId id="299" r:id="rId14"/>
    <p:sldId id="300" r:id="rId15"/>
    <p:sldId id="270" r:id="rId16"/>
    <p:sldId id="292" r:id="rId17"/>
    <p:sldId id="311" r:id="rId18"/>
    <p:sldId id="323" r:id="rId19"/>
    <p:sldId id="324" r:id="rId20"/>
    <p:sldId id="325" r:id="rId21"/>
    <p:sldId id="326" r:id="rId22"/>
    <p:sldId id="327" r:id="rId23"/>
    <p:sldId id="322" r:id="rId24"/>
    <p:sldId id="28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2" autoAdjust="0"/>
    <p:restoredTop sz="64883" autoAdjust="0"/>
  </p:normalViewPr>
  <p:slideViewPr>
    <p:cSldViewPr snapToGrid="0">
      <p:cViewPr varScale="1">
        <p:scale>
          <a:sx n="68" d="100"/>
          <a:sy n="68" d="100"/>
        </p:scale>
        <p:origin x="-536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315DD-6255-4CB7-92AB-4BAD995D3B04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57FF6-3EDB-4023-BF35-B3BD7A5DB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57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xmlns="" id="{EA0599F0-743C-46F5-AF06-260D43C972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xmlns="" id="{BA12318B-AE74-41AE-A46E-EDB4E4243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xmlns="" id="{D3CA015A-D8D5-4E44-9233-1CE9911C3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5640FD3-0BAF-4A18-A3FA-59237478C4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14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57FF6-3EDB-4023-BF35-B3BD7A5DB8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8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57FF6-3EDB-4023-BF35-B3BD7A5DB8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844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57FF6-3EDB-4023-BF35-B3BD7A5DB8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2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F2B30CF-FAB0-4606-9B7E-54E79AF9ED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86B8B-601C-4F07-99EB-70FE7F1187AB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BF51A48-3A40-4FB3-A69C-AD8FBECDFC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67F8BD2-9AF0-400F-9283-3833441AA5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A262F-E286-4C61-929F-86C07CE00B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570042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68B1B62-6623-4E58-BB23-AF304725F5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1C494-CF20-4B3E-A56C-A8979251B032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BC6E0CD-32F3-4C17-BA1F-BBDDDFC28E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A07D400-A2DE-48E7-B7E7-89DFF1624A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29A72-4340-40EE-9DFF-F32C62C38D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28371"/>
      </p:ext>
    </p:extLst>
  </p:cSld>
  <p:clrMapOvr>
    <a:masterClrMapping/>
  </p:clrMapOvr>
  <p:transition spd="slow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A1A8099-7943-4FD7-8884-D69B7A30CE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C4BE-EEDD-4D05-BD32-884AE9051B7E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0185D9D-95D2-4F93-91CE-5BB2A56ECA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F8DE8D-CD54-4B6E-8A81-A0D41B8D0E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3DAF67-1440-45B5-B363-00A6FC8D5F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586055"/>
      </p:ext>
    </p:extLst>
  </p:cSld>
  <p:clrMapOvr>
    <a:masterClrMapping/>
  </p:clrMapOvr>
  <p:transition spd="slow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7B00322-D0DD-4787-A637-020BA35525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44A91-8105-491E-A832-619BEE07CD88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FEFB6C9-75EF-4702-A712-32DBA12B1C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CB9E164-EFF0-46D7-B7D9-48F51738A9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559024-68FF-43BD-B789-59577A9D98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272637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E94BAC7-FF95-4415-AE89-9C90AB2AA3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BA645-CD4E-47E7-ADAD-ED8B7D1EF45A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1499AD6-7E5D-48A4-A267-38890F4677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5E705FC-8667-455E-A64E-0DACB4BA5E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C2E02-8BDA-443F-87EB-0C059E09C9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291052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6AE4E848-413B-4256-B113-17D8470CEC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11AC3-3B25-452A-9A23-B8509C07392B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EBDD6B4A-AC61-4033-AEED-078C8986DE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391912EE-09FB-4E3F-934E-A8961C3AE7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97108-3FC7-4D64-A9C0-32603720BB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827484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xmlns="" id="{E29704E2-A1FB-4C2E-BA5E-8538C18C97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3166E-3727-40EE-B1FF-4482BF4737DC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xmlns="" id="{0CA749D2-5641-4546-943D-1EBD2F9024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xmlns="" id="{18399557-4724-4318-90F6-9DBE60B75B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EA6EA-F31F-4028-87AB-B3A6F4B991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892149"/>
      </p:ext>
    </p:extLst>
  </p:cSld>
  <p:clrMapOvr>
    <a:masterClrMapping/>
  </p:clrMapOvr>
  <p:transition spd="slow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xmlns="" id="{919FFAD9-8D8B-4A27-A166-B6EF9ED3EF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7CFB6-1B14-4176-8999-4B183FE333C2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xmlns="" id="{014EE847-280B-4318-90BF-8FEFE799ED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xmlns="" id="{9FAFD151-2BAF-497B-84D0-38F7C203A1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A252A-6A84-4ABF-AA79-F388CE74C7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93297"/>
      </p:ext>
    </p:extLst>
  </p:cSld>
  <p:clrMapOvr>
    <a:masterClrMapping/>
  </p:clrMapOvr>
  <p:transition spd="slow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xmlns="" id="{1BAE00CD-66CA-46B0-9475-711160FEBD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7B330-D08E-48D1-A9D9-704F00B78B38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xmlns="" id="{D1FAA692-DF8D-46D8-B123-0C7DEF0386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xmlns="" id="{7C924F06-DBC9-495B-A85C-1EDB19193B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D0340-D724-45B2-BD0A-5592466C0E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933273"/>
      </p:ext>
    </p:extLst>
  </p:cSld>
  <p:clrMapOvr>
    <a:masterClrMapping/>
  </p:clrMapOvr>
  <p:transition spd="slow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4857DA3F-E299-4E28-80AA-F1ACCF6797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CAB3B-FEEF-4062-8A1D-4CCAE378E1D2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43708EE1-61A8-4CCF-8D41-39660BD3F7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6273A1CC-396E-4B85-A948-39315A7311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FC161-A02F-44DA-86EC-E7F3E37DD6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932917"/>
      </p:ext>
    </p:extLst>
  </p:cSld>
  <p:clrMapOvr>
    <a:masterClrMapping/>
  </p:clrMapOvr>
  <p:transition spd="slow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189B288B-C9C0-4931-8B88-18ECCD4BC3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830EF-CD07-4BA8-9089-A1B6D09C7AB2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0589742F-BA2C-4D2B-941B-775AD9CA30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F8684126-CD89-4114-BB4B-CE5C0E7873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25B15-7E66-4C5D-822B-9ABABBA281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267983"/>
      </p:ext>
    </p:extLst>
  </p:cSld>
  <p:clrMapOvr>
    <a:masterClrMapping/>
  </p:clrMapOvr>
  <p:transition spd="slow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xmlns="" id="{0C251A18-700C-4FB7-97B8-2906E64129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xmlns="" id="{C3F71A6E-0068-40FC-9CCB-B01060A21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xmlns="" id="{34D37C61-5867-4EA4-B2D3-18C7CC84845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D56C48F-1FC0-4C26-B1B0-28C2C55F45DD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xmlns="" id="{503ED85E-296B-4F3D-9C36-0F581A5FA1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xmlns="" id="{9C556AED-1DAE-44BA-9117-3AD181AE2A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B8FC9AC-B678-4250-9859-06266B9E38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31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split orient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609585"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1219170"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828754"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2438339"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>
          <a:solidFill>
            <a:schemeClr val="tx1"/>
          </a:solidFill>
          <a:latin typeface="+mn-lt"/>
          <a:ea typeface="+mn-ea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>
          <a:solidFill>
            <a:schemeClr val="tx1"/>
          </a:solidFill>
          <a:latin typeface="+mn-lt"/>
          <a:ea typeface="+mn-ea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>
          <a:solidFill>
            <a:schemeClr val="tx1"/>
          </a:solidFill>
          <a:latin typeface="+mn-lt"/>
          <a:ea typeface="+mn-ea"/>
        </a:defRPr>
      </a:lvl5pPr>
      <a:lvl6pPr marL="3352716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+mn-ea"/>
        </a:defRPr>
      </a:lvl6pPr>
      <a:lvl7pPr marL="3962301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+mn-ea"/>
        </a:defRPr>
      </a:lvl7pPr>
      <a:lvl8pPr marL="4571886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+mn-ea"/>
        </a:defRPr>
      </a:lvl8pPr>
      <a:lvl9pPr marL="5181470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nicodjimenez.github.io/2014/08/08/lstm.html" TargetMode="External"/><Relationship Id="rId4" Type="http://schemas.openxmlformats.org/officeDocument/2006/relationships/hyperlink" Target="http://colah.github.io/posts/2015-08-Understanding-LSTM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slide" Target="slide23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>
            <a:extLst>
              <a:ext uri="{FF2B5EF4-FFF2-40B4-BE49-F238E27FC236}">
                <a16:creationId xmlns:a16="http://schemas.microsoft.com/office/drawing/2014/main" xmlns="" id="{7A1922B2-8B89-4599-8F42-A6F1748D6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15265">
            <a:off x="4296835" y="702734"/>
            <a:ext cx="4214283" cy="451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Box 9">
            <a:extLst>
              <a:ext uri="{FF2B5EF4-FFF2-40B4-BE49-F238E27FC236}">
                <a16:creationId xmlns:a16="http://schemas.microsoft.com/office/drawing/2014/main" xmlns="" id="{96D0BDB6-CD1F-4DB8-B315-0411B1D97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4942" y="4957234"/>
            <a:ext cx="7429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121917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介绍人：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宁春梅</a:t>
            </a:r>
            <a:endParaRPr lang="zh-CN" altLang="zh-CN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5366" name="Picture 13">
            <a:extLst>
              <a:ext uri="{FF2B5EF4-FFF2-40B4-BE49-F238E27FC236}">
                <a16:creationId xmlns:a16="http://schemas.microsoft.com/office/drawing/2014/main" xmlns="" id="{1E80A02F-655E-4204-8794-5B00ABC2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26226">
            <a:off x="3613151" y="1346201"/>
            <a:ext cx="1449917" cy="133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11201\Desktop\未标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892" y="2654559"/>
            <a:ext cx="3657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0414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867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3833284" y="-285751"/>
            <a:ext cx="5375066" cy="2206861"/>
            <a:chOff x="0" y="0"/>
            <a:chExt cx="4031329" cy="1655153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9495" y="477903"/>
              <a:ext cx="3071834" cy="117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b="1" dirty="0"/>
                <a:t>LSTM</a:t>
              </a:r>
              <a:r>
                <a:rPr lang="zh-CN" altLang="en-US" b="1" dirty="0"/>
                <a:t>网络结构</a:t>
              </a:r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1" name="图片 10" descr="11.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79" y="1045029"/>
            <a:ext cx="3664585" cy="49229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795" y="1027037"/>
            <a:ext cx="6672793" cy="49229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57991" y="5949951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 t ，i t ，o t  分别为遗忘门、输入门、输出门</a:t>
            </a:r>
          </a:p>
        </p:txBody>
      </p:sp>
    </p:spTree>
    <p:extLst>
      <p:ext uri="{BB962C8B-B14F-4D97-AF65-F5344CB8AC3E}">
        <p14:creationId xmlns:p14="http://schemas.microsoft.com/office/powerpoint/2010/main" val="350488684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867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3833284" y="-285751"/>
            <a:ext cx="5350716" cy="2206861"/>
            <a:chOff x="0" y="0"/>
            <a:chExt cx="4013066" cy="1655153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232" y="477903"/>
              <a:ext cx="3071834" cy="117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b="1" dirty="0"/>
                <a:t>LSTM</a:t>
              </a:r>
              <a:r>
                <a:rPr lang="zh-CN" altLang="en-US" b="1" dirty="0"/>
                <a:t>网络结构</a:t>
              </a:r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内容占位符 2"/>
          <p:cNvSpPr txBox="1">
            <a:spLocks/>
          </p:cNvSpPr>
          <p:nvPr/>
        </p:nvSpPr>
        <p:spPr>
          <a:xfrm>
            <a:off x="467543" y="1720840"/>
            <a:ext cx="10816407" cy="4361915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3">
                <a:solidFill>
                  <a:schemeClr val="tx1"/>
                </a:solidFill>
                <a:latin typeface="+mn-lt"/>
                <a:ea typeface="+mn-ea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>
                <a:solidFill>
                  <a:schemeClr val="tx1"/>
                </a:solidFill>
                <a:latin typeface="+mn-lt"/>
                <a:ea typeface="+mn-ea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5pPr>
            <a:lvl6pPr marL="3352716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6pPr>
            <a:lvl7pPr marL="396230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7pPr>
            <a:lvl8pPr marL="4571886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8pPr>
            <a:lvl9pPr marL="5181470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altLang="zh-CN" sz="2000" b="1" kern="0" dirty="0" smtClean="0"/>
          </a:p>
          <a:p>
            <a:pPr>
              <a:buFont typeface="Arial" panose="020B0604020202020204" pitchFamily="34" charset="0"/>
              <a:buNone/>
            </a:pPr>
            <a:r>
              <a:rPr lang="en-US" altLang="zh-CN" sz="1600" kern="0" dirty="0" smtClean="0"/>
              <a:t>	</a:t>
            </a:r>
          </a:p>
        </p:txBody>
      </p:sp>
      <p:sp>
        <p:nvSpPr>
          <p:cNvPr id="2" name="矩形 1"/>
          <p:cNvSpPr/>
          <p:nvPr/>
        </p:nvSpPr>
        <p:spPr>
          <a:xfrm>
            <a:off x="547395" y="1318736"/>
            <a:ext cx="108919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LSTM的第一步就是决定什么信息应该被神经元遗忘。这是一个被称为“遗忘门层”的Sigmod层组成的。它输入 ht−1和xt,然后在Ct−1 的每个神经元状态输出0~1之间的数字。“1”表示“完全保留这个”，“0”表示“完全遗忘这个”。 </a:t>
            </a:r>
          </a:p>
        </p:txBody>
      </p:sp>
      <p:sp>
        <p:nvSpPr>
          <p:cNvPr id="3" name="矩形 2"/>
          <p:cNvSpPr/>
          <p:nvPr/>
        </p:nvSpPr>
        <p:spPr>
          <a:xfrm>
            <a:off x="694374" y="933993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LSTMs的核心过程</a:t>
            </a:r>
            <a:endParaRPr lang="en-US" altLang="zh-CN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4" y="2289341"/>
            <a:ext cx="10757535" cy="332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8684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867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3833284" y="-285751"/>
            <a:ext cx="5350716" cy="2206861"/>
            <a:chOff x="0" y="0"/>
            <a:chExt cx="4013066" cy="1655153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232" y="477903"/>
              <a:ext cx="3071834" cy="117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b="1" dirty="0"/>
                <a:t>LSTM</a:t>
              </a:r>
              <a:r>
                <a:rPr lang="zh-CN" altLang="en-US" b="1" dirty="0"/>
                <a:t>网络结构</a:t>
              </a:r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1" name="内容占位符 2"/>
          <p:cNvSpPr txBox="1">
            <a:spLocks/>
          </p:cNvSpPr>
          <p:nvPr/>
        </p:nvSpPr>
        <p:spPr>
          <a:xfrm>
            <a:off x="467543" y="1556792"/>
            <a:ext cx="10646569" cy="4525963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3">
                <a:solidFill>
                  <a:schemeClr val="tx1"/>
                </a:solidFill>
                <a:latin typeface="+mn-lt"/>
                <a:ea typeface="+mn-ea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>
                <a:solidFill>
                  <a:schemeClr val="tx1"/>
                </a:solidFill>
                <a:latin typeface="+mn-lt"/>
                <a:ea typeface="+mn-ea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5pPr>
            <a:lvl6pPr marL="3352716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6pPr>
            <a:lvl7pPr marL="396230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7pPr>
            <a:lvl8pPr marL="4571886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8pPr>
            <a:lvl9pPr marL="5181470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altLang="zh-CN" sz="2000" b="1" kern="0" smtClean="0"/>
          </a:p>
          <a:p>
            <a:pPr>
              <a:buFont typeface="Arial" panose="020B0604020202020204" pitchFamily="34" charset="0"/>
              <a:buNone/>
            </a:pPr>
            <a:r>
              <a:rPr lang="en-US" altLang="zh-CN" sz="1600" kern="0" smtClean="0"/>
              <a:t>	</a:t>
            </a:r>
            <a:endParaRPr lang="en-US" altLang="zh-CN" sz="1600" kern="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83566" y="1556793"/>
            <a:ext cx="8423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下一步就是决定我们要在神经元细胞中保存什么信息，这包括两个部分。首先，一个被称为“遗忘门层”的Sigmod层决定我们要更新的数值。然后，一个tanh层生成一个新的候选数值，Ct˜,它会被增加到神经元状态中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14" y="3126453"/>
            <a:ext cx="10208895" cy="29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6684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867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3833284" y="-285751"/>
            <a:ext cx="5350716" cy="2206861"/>
            <a:chOff x="0" y="0"/>
            <a:chExt cx="4013066" cy="1655153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232" y="477903"/>
              <a:ext cx="3071834" cy="117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b="1" dirty="0"/>
                <a:t>LSTM</a:t>
              </a:r>
              <a:r>
                <a:rPr lang="zh-CN" altLang="en-US" b="1" dirty="0"/>
                <a:t>网络结构</a:t>
              </a:r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78498" y="1140287"/>
            <a:ext cx="108515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下一步我们就去做。 </a:t>
            </a:r>
          </a:p>
          <a:p>
            <a:r>
              <a:rPr lang="zh-CN" altLang="en-US" sz="2400" dirty="0"/>
              <a:t>我们给旧的状态乘以一个ft,遗忘掉我们之前决定要遗忘的信息，然后我们增加it∗Ct˜。这是新的候选值，是由我们想多大程度上更新每个状态的值来度量的。 </a:t>
            </a:r>
          </a:p>
          <a:p>
            <a:endParaRPr lang="en-US" altLang="zh-CN" sz="24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06" y="2476682"/>
            <a:ext cx="10481945" cy="323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6684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867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3833284" y="-285751"/>
            <a:ext cx="5350716" cy="2206861"/>
            <a:chOff x="0" y="0"/>
            <a:chExt cx="4013066" cy="1655153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232" y="477903"/>
              <a:ext cx="3071834" cy="117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b="1" dirty="0"/>
                <a:t>LSTM</a:t>
              </a:r>
              <a:r>
                <a:rPr lang="zh-CN" altLang="en-US" b="1" dirty="0"/>
                <a:t>网络结构</a:t>
              </a:r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15820" y="1165900"/>
            <a:ext cx="111127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最后，我们要决定要输出什么。这个输出是建立在我们的神经元状态的基础上的，但是有一个滤波器。首先，我们使用Sigmod层决定哪一部分的神经元状态需要被输出；然后我们让神经元状态经过tanh（让输出值变为-1~1之间）层并且乘上Sigmod门限的输出，我们只输出我们想要输出的。</a:t>
            </a:r>
          </a:p>
          <a:p>
            <a:endParaRPr lang="en-US" altLang="zh-CN" sz="2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35" y="2705878"/>
            <a:ext cx="10247630" cy="356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6684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6" descr=" er.png">
            <a:extLst>
              <a:ext uri="{FF2B5EF4-FFF2-40B4-BE49-F238E27FC236}">
                <a16:creationId xmlns:a16="http://schemas.microsoft.com/office/drawing/2014/main" xmlns="" id="{A27B4524-3DAF-4CC4-A56E-AD9D996AA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1" y="1519768"/>
            <a:ext cx="1236133" cy="2072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2">
            <a:extLst>
              <a:ext uri="{FF2B5EF4-FFF2-40B4-BE49-F238E27FC236}">
                <a16:creationId xmlns:a16="http://schemas.microsoft.com/office/drawing/2014/main" xmlns="" id="{B4305CD8-984A-4F5D-A853-B57C851A0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3714752"/>
            <a:ext cx="952500" cy="52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3">
            <a:extLst>
              <a:ext uri="{FF2B5EF4-FFF2-40B4-BE49-F238E27FC236}">
                <a16:creationId xmlns:a16="http://schemas.microsoft.com/office/drawing/2014/main" xmlns="" id="{2BBAC6F9-86AC-4492-A3A4-4176D5828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1" y="4459818"/>
            <a:ext cx="62865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21917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4400" b="1" dirty="0" smtClean="0">
                <a:solidFill>
                  <a:schemeClr val="bg1"/>
                </a:solidFill>
              </a:rPr>
              <a:t>LSTM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算法的变形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22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867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3534705" y="0"/>
            <a:ext cx="5397370" cy="1866901"/>
            <a:chOff x="0" y="0"/>
            <a:chExt cx="4048056" cy="1400182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22" y="443690"/>
              <a:ext cx="3071834" cy="807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116562" y="1465767"/>
            <a:ext cx="98562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Peephole LSTM</a:t>
            </a:r>
            <a:r>
              <a:rPr lang="zh-CN" altLang="en-US" dirty="0"/>
              <a:t>由</a:t>
            </a:r>
            <a:r>
              <a:rPr lang="en-US" altLang="zh-CN" dirty="0"/>
              <a:t>Gers</a:t>
            </a:r>
            <a:r>
              <a:rPr lang="zh-CN" altLang="en-US" dirty="0"/>
              <a:t>和</a:t>
            </a:r>
            <a:r>
              <a:rPr lang="en-US" altLang="zh-CN" dirty="0" err="1"/>
              <a:t>Schmidhuber</a:t>
            </a:r>
            <a:r>
              <a:rPr lang="zh-CN" altLang="en-US" dirty="0"/>
              <a:t>在</a:t>
            </a:r>
            <a:r>
              <a:rPr lang="en-US" altLang="zh-CN" dirty="0"/>
              <a:t>2000</a:t>
            </a:r>
            <a:r>
              <a:rPr lang="zh-CN" altLang="en-US" dirty="0"/>
              <a:t>年提出</a:t>
            </a:r>
            <a:r>
              <a:rPr lang="en-US" altLang="zh-CN" dirty="0"/>
              <a:t>[8]</a:t>
            </a:r>
            <a:r>
              <a:rPr lang="zh-CN" altLang="en-US" dirty="0" smtClean="0"/>
              <a:t>，</a:t>
            </a:r>
            <a:r>
              <a:rPr lang="zh-CN" altLang="en-US" dirty="0"/>
              <a:t>加入了“窥视孔连接</a:t>
            </a:r>
            <a:r>
              <a:rPr lang="en-US" altLang="zh-CN" dirty="0"/>
              <a:t>(peephole connection)”</a:t>
            </a:r>
            <a:r>
              <a:rPr lang="zh-CN" altLang="en-US" dirty="0"/>
              <a:t>。也就是说我们让各种门可以观察到元胞状态。 </a:t>
            </a:r>
            <a:r>
              <a:rPr lang="en-US" altLang="zh-CN" dirty="0" smtClean="0"/>
              <a:t>Peephole</a:t>
            </a:r>
            <a:r>
              <a:rPr lang="zh-CN" altLang="en-US" dirty="0"/>
              <a:t>的含义是指允许当前时刻的门限</a:t>
            </a:r>
            <a:r>
              <a:rPr lang="en-US" altLang="zh-CN" dirty="0"/>
              <a:t>Gate“</a:t>
            </a:r>
            <a:r>
              <a:rPr lang="zh-CN" altLang="en-US" dirty="0"/>
              <a:t>看到”前一时刻</a:t>
            </a:r>
            <a:r>
              <a:rPr lang="en-US" altLang="zh-CN" dirty="0"/>
              <a:t>cell</a:t>
            </a:r>
            <a:r>
              <a:rPr lang="zh-CN" altLang="en-US" dirty="0"/>
              <a:t>的状态，这样在计算输入门限，遗忘门限和输出门限时需要加入表示前一时刻</a:t>
            </a:r>
            <a:r>
              <a:rPr lang="en-US" altLang="zh-CN" dirty="0"/>
              <a:t>cell</a:t>
            </a:r>
            <a:r>
              <a:rPr lang="zh-CN" altLang="en-US" dirty="0"/>
              <a:t>状态的变量。同时，另外一些</a:t>
            </a:r>
            <a:r>
              <a:rPr lang="en-US" altLang="zh-CN" dirty="0"/>
              <a:t>Peephole LSTM</a:t>
            </a:r>
            <a:r>
              <a:rPr lang="zh-CN" altLang="en-US" dirty="0"/>
              <a:t>的变种会允许不同的门限“看到”前一时刻</a:t>
            </a:r>
            <a:r>
              <a:rPr lang="en-US" altLang="zh-CN" dirty="0"/>
              <a:t>cell</a:t>
            </a:r>
            <a:r>
              <a:rPr lang="zh-CN" altLang="en-US" dirty="0"/>
              <a:t>的状态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176515" y="532367"/>
            <a:ext cx="35289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latin typeface="Calibri" panose="020F0502020204030204" pitchFamily="34" charset="0"/>
                <a:ea typeface="宋体" panose="02010600030101010101" pitchFamily="2" charset="-122"/>
              </a:rPr>
              <a:t>Peephole LSTM</a:t>
            </a:r>
            <a:endParaRPr lang="zh-CN" altLang="en-US" sz="3200" b="1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26" y="2990818"/>
            <a:ext cx="9876874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12900" y="5840053"/>
            <a:ext cx="91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上图中，对于所有的门都加入了“窥视孔”，不过也有一些</a:t>
            </a:r>
            <a:r>
              <a:rPr lang="en-US" altLang="zh-CN" dirty="0"/>
              <a:t>paper</a:t>
            </a:r>
            <a:r>
              <a:rPr lang="zh-CN" altLang="en-US" dirty="0"/>
              <a:t>中只加一部分</a:t>
            </a:r>
          </a:p>
        </p:txBody>
      </p:sp>
    </p:spTree>
    <p:extLst>
      <p:ext uri="{BB962C8B-B14F-4D97-AF65-F5344CB8AC3E}">
        <p14:creationId xmlns:p14="http://schemas.microsoft.com/office/powerpoint/2010/main" val="350488684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867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3833284" y="-247650"/>
            <a:ext cx="5935866" cy="1866901"/>
            <a:chOff x="0" y="0"/>
            <a:chExt cx="4451932" cy="1400182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232" y="477903"/>
              <a:ext cx="3510700" cy="807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9837" y="1183930"/>
            <a:ext cx="108515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另一种变种是使用对偶的遗忘门和输入门。我们不再是单独地决定需要遗忘什么信息，需要加入什么新信息；而是一起做决定：我们只会在需要在某处放入新信息时忘记该处的旧值；我们只会在已经忘记旧值的位置放入新值</a:t>
            </a:r>
            <a:endParaRPr lang="en-US" altLang="zh-CN" sz="2000" dirty="0" smtClean="0"/>
          </a:p>
          <a:p>
            <a:endParaRPr lang="zh-CN" altLang="en-US" sz="2000" dirty="0"/>
          </a:p>
          <a:p>
            <a:endParaRPr lang="en-US" altLang="zh-CN" sz="20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lang="en-US" altLang="zh-CN" sz="2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0" y="2731634"/>
            <a:ext cx="92678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56111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4183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326097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9">
            <a:extLst>
              <a:ext uri="{FF2B5EF4-FFF2-40B4-BE49-F238E27FC236}">
                <a16:creationId xmlns:a16="http://schemas.microsoft.com/office/drawing/2014/main" xmlns="" id="{7B17697D-7E59-43BC-91A8-D6F53A2AB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665" y="4367643"/>
            <a:ext cx="4530893" cy="128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4000" b="1" dirty="0" smtClean="0"/>
              <a:t>LSTM</a:t>
            </a:r>
            <a:r>
              <a:rPr lang="zh-CN" altLang="en-US" sz="4000" b="1" dirty="0" smtClean="0"/>
              <a:t>算法的变形</a:t>
            </a:r>
            <a:r>
              <a:rPr lang="en-US" altLang="zh-CN" sz="4000" dirty="0"/>
              <a:t/>
            </a:r>
            <a:br>
              <a:rPr lang="en-US" altLang="zh-CN" sz="4000" dirty="0"/>
            </a:br>
            <a:endParaRPr lang="zh-CN" altLang="en-US" sz="3733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7413" name="组合 10">
            <a:extLst>
              <a:ext uri="{FF2B5EF4-FFF2-40B4-BE49-F238E27FC236}">
                <a16:creationId xmlns:a16="http://schemas.microsoft.com/office/drawing/2014/main" xmlns="" id="{97D718B1-809E-4C88-988F-56395F634A2B}"/>
              </a:ext>
            </a:extLst>
          </p:cNvPr>
          <p:cNvGrpSpPr>
            <a:grpSpLocks/>
          </p:cNvGrpSpPr>
          <p:nvPr/>
        </p:nvGrpSpPr>
        <p:grpSpPr bwMode="auto">
          <a:xfrm>
            <a:off x="6387352" y="1712764"/>
            <a:ext cx="857251" cy="670549"/>
            <a:chOff x="-63960" y="98560"/>
            <a:chExt cx="642942" cy="503809"/>
          </a:xfrm>
        </p:grpSpPr>
        <p:pic>
          <p:nvPicPr>
            <p:cNvPr id="17432" name="图片 11" descr="未标题-1.png">
              <a:extLst>
                <a:ext uri="{FF2B5EF4-FFF2-40B4-BE49-F238E27FC236}">
                  <a16:creationId xmlns:a16="http://schemas.microsoft.com/office/drawing/2014/main" xmlns="" id="{6BBF83C9-7589-49DF-8DEF-BB092671C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9" y="98560"/>
              <a:ext cx="500066" cy="503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33" name="TextBox 12">
              <a:extLst>
                <a:ext uri="{FF2B5EF4-FFF2-40B4-BE49-F238E27FC236}">
                  <a16:creationId xmlns:a16="http://schemas.microsoft.com/office/drawing/2014/main" xmlns="" id="{D8943264-098A-4992-B3EC-EA30BCD8E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3960" y="101387"/>
              <a:ext cx="642942" cy="500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zh-CN" sz="3733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壹</a:t>
              </a:r>
            </a:p>
          </p:txBody>
        </p:sp>
      </p:grpSp>
      <p:grpSp>
        <p:nvGrpSpPr>
          <p:cNvPr id="17414" name="组合 13">
            <a:extLst>
              <a:ext uri="{FF2B5EF4-FFF2-40B4-BE49-F238E27FC236}">
                <a16:creationId xmlns:a16="http://schemas.microsoft.com/office/drawing/2014/main" xmlns="" id="{89AB4375-48A5-46DD-8828-A624E825E19B}"/>
              </a:ext>
            </a:extLst>
          </p:cNvPr>
          <p:cNvGrpSpPr>
            <a:grpSpLocks/>
          </p:cNvGrpSpPr>
          <p:nvPr/>
        </p:nvGrpSpPr>
        <p:grpSpPr bwMode="auto">
          <a:xfrm>
            <a:off x="6404303" y="3145592"/>
            <a:ext cx="856444" cy="671271"/>
            <a:chOff x="-62205" y="0"/>
            <a:chExt cx="642942" cy="503809"/>
          </a:xfrm>
        </p:grpSpPr>
        <p:pic>
          <p:nvPicPr>
            <p:cNvPr id="17430" name="图片 14" descr="未标题-1.png">
              <a:extLst>
                <a:ext uri="{FF2B5EF4-FFF2-40B4-BE49-F238E27FC236}">
                  <a16:creationId xmlns:a16="http://schemas.microsoft.com/office/drawing/2014/main" xmlns="" id="{5856BED4-9D3A-4D5D-A276-C86163064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0066" cy="503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31" name="TextBox 15">
              <a:extLst>
                <a:ext uri="{FF2B5EF4-FFF2-40B4-BE49-F238E27FC236}">
                  <a16:creationId xmlns:a16="http://schemas.microsoft.com/office/drawing/2014/main" xmlns="" id="{A1DC0B87-997D-4BF5-8116-0053EC8D2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2205" y="2824"/>
              <a:ext cx="642942" cy="500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zh-CN" sz="3733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贰</a:t>
              </a:r>
            </a:p>
          </p:txBody>
        </p:sp>
      </p:grpSp>
      <p:grpSp>
        <p:nvGrpSpPr>
          <p:cNvPr id="17415" name="组合 16">
            <a:extLst>
              <a:ext uri="{FF2B5EF4-FFF2-40B4-BE49-F238E27FC236}">
                <a16:creationId xmlns:a16="http://schemas.microsoft.com/office/drawing/2014/main" xmlns="" id="{3AD8CF4F-0DE0-48F0-B92C-09ECB8BDCFF2}"/>
              </a:ext>
            </a:extLst>
          </p:cNvPr>
          <p:cNvGrpSpPr>
            <a:grpSpLocks/>
          </p:cNvGrpSpPr>
          <p:nvPr/>
        </p:nvGrpSpPr>
        <p:grpSpPr bwMode="auto">
          <a:xfrm>
            <a:off x="6404303" y="4396999"/>
            <a:ext cx="856444" cy="689641"/>
            <a:chOff x="-66552" y="6640"/>
            <a:chExt cx="642942" cy="516914"/>
          </a:xfrm>
        </p:grpSpPr>
        <p:pic>
          <p:nvPicPr>
            <p:cNvPr id="17428" name="图片 17" descr="未标题-1.png">
              <a:extLst>
                <a:ext uri="{FF2B5EF4-FFF2-40B4-BE49-F238E27FC236}">
                  <a16:creationId xmlns:a16="http://schemas.microsoft.com/office/drawing/2014/main" xmlns="" id="{45354977-CA04-434E-9293-31C736CCC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745"/>
              <a:ext cx="500066" cy="503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9" name="TextBox 18">
              <a:extLst>
                <a:ext uri="{FF2B5EF4-FFF2-40B4-BE49-F238E27FC236}">
                  <a16:creationId xmlns:a16="http://schemas.microsoft.com/office/drawing/2014/main" xmlns="" id="{528687AB-8AC9-48C4-B52E-B9B68618A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6552" y="6640"/>
              <a:ext cx="642942" cy="499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zh-CN" sz="3733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叁</a:t>
              </a:r>
            </a:p>
          </p:txBody>
        </p:sp>
      </p:grpSp>
      <p:pic>
        <p:nvPicPr>
          <p:cNvPr id="17422" name="Picture 2">
            <a:extLst>
              <a:ext uri="{FF2B5EF4-FFF2-40B4-BE49-F238E27FC236}">
                <a16:creationId xmlns:a16="http://schemas.microsoft.com/office/drawing/2014/main" xmlns="" id="{E43E42AA-D153-4315-9551-086083D8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2" y="2252133"/>
            <a:ext cx="3194049" cy="298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3">
            <a:extLst>
              <a:ext uri="{FF2B5EF4-FFF2-40B4-BE49-F238E27FC236}">
                <a16:creationId xmlns:a16="http://schemas.microsoft.com/office/drawing/2014/main" xmlns="" id="{BED419C4-DC35-46B2-AB72-AA00608AB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2855384"/>
            <a:ext cx="1092200" cy="2173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4" name="Picture 4">
            <a:extLst>
              <a:ext uri="{FF2B5EF4-FFF2-40B4-BE49-F238E27FC236}">
                <a16:creationId xmlns:a16="http://schemas.microsoft.com/office/drawing/2014/main" xmlns="" id="{902AD11A-E9CC-4780-A8D2-B1B93C75E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1" y="4588934"/>
            <a:ext cx="2631017" cy="93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5" name="TextBox 6">
            <a:extLst>
              <a:ext uri="{FF2B5EF4-FFF2-40B4-BE49-F238E27FC236}">
                <a16:creationId xmlns:a16="http://schemas.microsoft.com/office/drawing/2014/main" xmlns="" id="{1FE37275-C9B3-4C93-BE9C-6FAE0BFF3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2985" y="1989667"/>
            <a:ext cx="185631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目</a:t>
            </a:r>
            <a:endParaRPr lang="en-US" altLang="zh-CN" sz="9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  <a:p>
            <a:pPr defTabSz="121917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9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录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xmlns="" id="{257F90EB-8C73-4874-8379-83047298A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985" y="1635161"/>
            <a:ext cx="4677926" cy="189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4000" b="1" dirty="0" smtClean="0"/>
              <a:t>传统</a:t>
            </a:r>
            <a:r>
              <a:rPr lang="en-US" altLang="zh-CN" sz="4000" b="1" dirty="0" smtClean="0"/>
              <a:t>RNN</a:t>
            </a:r>
            <a:r>
              <a:rPr lang="zh-CN" altLang="en-US" sz="4000" b="1" dirty="0" smtClean="0"/>
              <a:t>存在</a:t>
            </a:r>
            <a:r>
              <a:rPr lang="zh-CN" altLang="en-US" sz="4000" b="1" dirty="0"/>
              <a:t>的问题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3733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xmlns="" id="{257F90EB-8C73-4874-8379-83047298A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982" y="3136995"/>
            <a:ext cx="4428257" cy="128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4000" b="1" dirty="0" smtClean="0"/>
              <a:t>LSTM</a:t>
            </a:r>
            <a:r>
              <a:rPr lang="zh-CN" altLang="en-US" sz="4000" b="1" dirty="0" smtClean="0"/>
              <a:t>网络结构</a:t>
            </a:r>
            <a:endParaRPr lang="zh-CN" altLang="en-US" sz="4000" b="1" dirty="0"/>
          </a:p>
          <a:p>
            <a:pPr defTabSz="1219170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3733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172552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25" grpId="0"/>
      <p:bldP spid="26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459834"/>
      </p:ext>
    </p:extLst>
  </p:cSld>
  <p:clrMapOvr>
    <a:masterClrMapping/>
  </p:clrMapOvr>
  <p:transition spd="slow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816300"/>
      </p:ext>
    </p:extLst>
  </p:cSld>
  <p:clrMapOvr>
    <a:masterClrMapping/>
  </p:clrMapOvr>
  <p:transition spd="slow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301710"/>
      </p:ext>
    </p:extLst>
  </p:cSld>
  <p:clrMapOvr>
    <a:masterClrMapping/>
  </p:clrMapOvr>
  <p:transition spd="slow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867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3833284" y="-285751"/>
            <a:ext cx="5935866" cy="1866901"/>
            <a:chOff x="0" y="0"/>
            <a:chExt cx="4451932" cy="1400182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232" y="477903"/>
              <a:ext cx="3510700" cy="807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b="1" dirty="0" smtClean="0"/>
                <a:t>参考资料</a:t>
              </a: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09127" y="1199409"/>
            <a:ext cx="1085150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主要</a:t>
            </a:r>
            <a:r>
              <a:rPr lang="zh-CN" altLang="en-US" sz="2000" dirty="0"/>
              <a:t>参考了如下资料，深表感谢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r>
              <a:rPr lang="en-US" altLang="zh-CN" sz="2000" dirty="0" smtClean="0"/>
              <a:t>a</a:t>
            </a:r>
            <a:r>
              <a:rPr lang="zh-CN" altLang="en-US" sz="2000" dirty="0"/>
              <a:t>）</a:t>
            </a:r>
            <a:r>
              <a:rPr lang="en-US" altLang="zh-CN" sz="2000" dirty="0"/>
              <a:t>Understanding LSTM Networks</a:t>
            </a:r>
            <a:r>
              <a:rPr lang="zh-CN" altLang="en-US" sz="2000" dirty="0"/>
              <a:t>，</a:t>
            </a:r>
            <a:r>
              <a:rPr lang="en-US" altLang="zh-CN" sz="2000" dirty="0">
                <a:hlinkClick r:id="rId4"/>
              </a:rPr>
              <a:t>http://colah.github.io/posts/2015-08-Understanding-LSTMs/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r>
              <a:rPr lang="en-US" altLang="zh-CN" sz="2000" dirty="0" smtClean="0"/>
              <a:t>b</a:t>
            </a:r>
            <a:r>
              <a:rPr lang="zh-CN" altLang="en-US" sz="2000" dirty="0"/>
              <a:t>）</a:t>
            </a:r>
            <a:r>
              <a:rPr lang="en-US" altLang="zh-CN" sz="2000" dirty="0"/>
              <a:t>Deep Learning</a:t>
            </a:r>
            <a:r>
              <a:rPr lang="zh-CN" altLang="en-US" sz="2000" dirty="0"/>
              <a:t>，</a:t>
            </a:r>
            <a:r>
              <a:rPr lang="en-US" altLang="zh-CN" sz="2000" dirty="0"/>
              <a:t>Ian </a:t>
            </a:r>
            <a:r>
              <a:rPr lang="en-US" altLang="zh-CN" sz="2000" dirty="0" err="1"/>
              <a:t>Goodfellow</a:t>
            </a:r>
            <a:r>
              <a:rPr lang="en-US" altLang="zh-CN" sz="2000" dirty="0"/>
              <a:t> </a:t>
            </a:r>
            <a:r>
              <a:rPr lang="en-US" altLang="zh-CN" sz="2000" dirty="0" err="1"/>
              <a:t>Yoshua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Bengio</a:t>
            </a:r>
            <a:r>
              <a:rPr lang="en-US" altLang="zh-CN" sz="2000" dirty="0"/>
              <a:t> and Aaron </a:t>
            </a:r>
            <a:r>
              <a:rPr lang="en-US" altLang="zh-CN" sz="2000" dirty="0" err="1"/>
              <a:t>Courville</a:t>
            </a:r>
            <a:r>
              <a:rPr lang="zh-CN" altLang="en-US" sz="2000" dirty="0"/>
              <a:t>，</a:t>
            </a:r>
            <a:r>
              <a:rPr lang="en-US" altLang="zh-CN" sz="2000" dirty="0"/>
              <a:t>Book in preparation for MIT Press</a:t>
            </a:r>
            <a:r>
              <a:rPr lang="zh-CN" altLang="en-US" sz="2000" dirty="0"/>
              <a:t>，</a:t>
            </a:r>
            <a:r>
              <a:rPr lang="en-US" altLang="zh-CN" sz="2000" dirty="0"/>
              <a:t>2016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r>
              <a:rPr lang="en-US" altLang="zh-CN" sz="2000" dirty="0" smtClean="0"/>
              <a:t>c</a:t>
            </a:r>
            <a:r>
              <a:rPr lang="zh-CN" altLang="en-US" sz="2000" dirty="0"/>
              <a:t>）</a:t>
            </a:r>
            <a:r>
              <a:rPr lang="en-US" altLang="zh-CN" sz="2000" dirty="0"/>
              <a:t>Simple LSTM</a:t>
            </a:r>
            <a:r>
              <a:rPr lang="zh-CN" altLang="en-US" sz="2000" dirty="0"/>
              <a:t>，</a:t>
            </a:r>
            <a:r>
              <a:rPr lang="en-US" altLang="zh-CN" sz="2000" dirty="0">
                <a:hlinkClick r:id="rId5"/>
              </a:rPr>
              <a:t>http://</a:t>
            </a:r>
            <a:r>
              <a:rPr lang="en-US" altLang="zh-CN" sz="2000" dirty="0" smtClean="0">
                <a:hlinkClick r:id="rId5"/>
              </a:rPr>
              <a:t>nicodjimenez.github.io/2014/08/08/lstm.html</a:t>
            </a:r>
            <a:endParaRPr lang="en-US" altLang="zh-CN" sz="2000" dirty="0" smtClean="0"/>
          </a:p>
          <a:p>
            <a:r>
              <a:rPr lang="en-US" altLang="zh-CN" sz="2000" dirty="0" smtClean="0"/>
              <a:t>d)2015  </a:t>
            </a:r>
            <a:r>
              <a:rPr lang="en-US" altLang="zh-CN" sz="2000" dirty="0" err="1" smtClean="0"/>
              <a:t>colah’s</a:t>
            </a:r>
            <a:r>
              <a:rPr lang="en-US" altLang="zh-CN" sz="2000" dirty="0" smtClean="0"/>
              <a:t>  blog</a:t>
            </a:r>
          </a:p>
          <a:p>
            <a:r>
              <a:rPr lang="en-US" altLang="zh-CN" sz="2000" dirty="0" smtClean="0"/>
              <a:t>https</a:t>
            </a:r>
            <a:r>
              <a:rPr lang="en-US" altLang="zh-CN" sz="2000" dirty="0"/>
              <a:t>://mp.weixin.qq.com/s?__biz=MzI0ODcxODk5OA==&amp;mid=2247485477&amp;idx=1&amp;sn=0d6bd491b593b497eb1f9d92f9afb10d&amp;chksm=e99d3bdcdeeab2ca436750184f999a58b849be41a3a4ec1bd039b531accae124a2297e57ac0e&amp;scene=21#wechat_redirect</a:t>
            </a:r>
          </a:p>
          <a:p>
            <a:endParaRPr lang="en-US" altLang="zh-CN" sz="20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lang="en-US" altLang="zh-CN" sz="20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731127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6">
            <a:extLst>
              <a:ext uri="{FF2B5EF4-FFF2-40B4-BE49-F238E27FC236}">
                <a16:creationId xmlns:a16="http://schemas.microsoft.com/office/drawing/2014/main" xmlns="" id="{0445F854-DC90-458B-86C3-496887F2A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1966385"/>
            <a:ext cx="7330016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12406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6" descr=" er.png">
            <a:extLst>
              <a:ext uri="{FF2B5EF4-FFF2-40B4-BE49-F238E27FC236}">
                <a16:creationId xmlns:a16="http://schemas.microsoft.com/office/drawing/2014/main" xmlns="" id="{5FCEEC7D-35AE-41C7-A31B-95AE3FBC0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1" y="1519768"/>
            <a:ext cx="1236133" cy="2072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3">
            <a:extLst>
              <a:ext uri="{FF2B5EF4-FFF2-40B4-BE49-F238E27FC236}">
                <a16:creationId xmlns:a16="http://schemas.microsoft.com/office/drawing/2014/main" xmlns="" id="{289EA52E-BEE5-446F-9BCC-14CBF45C2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967" y="4459818"/>
            <a:ext cx="62865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4400" b="1" dirty="0" smtClean="0">
                <a:solidFill>
                  <a:schemeClr val="bg1"/>
                </a:solidFill>
              </a:rPr>
              <a:t>传统</a:t>
            </a:r>
            <a:r>
              <a:rPr lang="en-US" altLang="zh-CN" sz="4400" b="1" dirty="0" smtClean="0">
                <a:solidFill>
                  <a:schemeClr val="bg1"/>
                </a:solidFill>
              </a:rPr>
              <a:t>RNN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存在</a:t>
            </a:r>
            <a:r>
              <a:rPr lang="zh-CN" altLang="en-US" sz="4400" b="1" dirty="0">
                <a:solidFill>
                  <a:schemeClr val="bg1"/>
                </a:solidFill>
              </a:rPr>
              <a:t>的问题</a:t>
            </a:r>
          </a:p>
        </p:txBody>
      </p:sp>
      <p:pic>
        <p:nvPicPr>
          <p:cNvPr id="18437" name="Picture 2">
            <a:extLst>
              <a:ext uri="{FF2B5EF4-FFF2-40B4-BE49-F238E27FC236}">
                <a16:creationId xmlns:a16="http://schemas.microsoft.com/office/drawing/2014/main" xmlns="" id="{B8760EB9-F3F8-45FB-8725-24ED88206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3714752"/>
            <a:ext cx="952500" cy="52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4391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867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2526997" y="-242041"/>
            <a:ext cx="7932618" cy="1866901"/>
            <a:chOff x="-979722" y="254971"/>
            <a:chExt cx="5949506" cy="1400182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79722" y="254971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802" y="700091"/>
              <a:ext cx="4975586" cy="43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b="1" dirty="0">
                  <a:sym typeface="+mn-lt"/>
                </a:rPr>
                <a:t>长期依赖</a:t>
              </a:r>
              <a:r>
                <a:rPr lang="zh-CN" altLang="en-US" b="1" dirty="0">
                  <a:sym typeface="+mn-lt"/>
                </a:rPr>
                <a:t>问题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99796" y="1305342"/>
            <a:ext cx="108515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RNN</a:t>
            </a:r>
            <a:r>
              <a:rPr lang="zh-CN" altLang="en-US" b="1" dirty="0"/>
              <a:t>的一个核心思想是将以前的信息连接到当前的任务中来</a:t>
            </a:r>
            <a:r>
              <a:rPr lang="zh-CN" altLang="en-US" dirty="0" smtClean="0"/>
              <a:t>，如果</a:t>
            </a:r>
            <a:r>
              <a:rPr lang="en-US" altLang="zh-CN" dirty="0"/>
              <a:t>RNN</a:t>
            </a:r>
            <a:r>
              <a:rPr lang="zh-CN" altLang="en-US" dirty="0"/>
              <a:t>真的能够这样做的话，那么它们将会极其有用。但是事实真是如此吗？未必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有时候，我们只需要看最近的信息，就可以完成当前的任务。比如，考虑一个语言模型，通过前面的单词来预测接下来的单词。如果我们想预测句子“</a:t>
            </a:r>
            <a:r>
              <a:rPr lang="en-US" altLang="zh-CN" dirty="0"/>
              <a:t>the clouds are in the sky”</a:t>
            </a:r>
            <a:r>
              <a:rPr lang="zh-CN" altLang="en-US" dirty="0"/>
              <a:t>中的最后一个单词，我们不需要更多的上下文信息</a:t>
            </a:r>
            <a:r>
              <a:rPr lang="en-US" altLang="zh-CN" dirty="0"/>
              <a:t>——</a:t>
            </a:r>
            <a:r>
              <a:rPr lang="zh-CN" altLang="en-US" dirty="0"/>
              <a:t>很明显下一个单词应该是</a:t>
            </a:r>
            <a:r>
              <a:rPr lang="en-US" altLang="zh-CN" dirty="0"/>
              <a:t>sky</a:t>
            </a:r>
            <a:r>
              <a:rPr lang="zh-CN" altLang="en-US" dirty="0"/>
              <a:t>。在这种情况下，当前位置与相关信息所在位置之间的距离相对较小，</a:t>
            </a:r>
            <a:r>
              <a:rPr lang="en-US" altLang="zh-CN" dirty="0"/>
              <a:t>RNN</a:t>
            </a:r>
            <a:r>
              <a:rPr lang="zh-CN" altLang="en-US" dirty="0"/>
              <a:t>可以被训练来使用这样的信息。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818" y="3059668"/>
            <a:ext cx="87058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58706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867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2526997" y="-242041"/>
            <a:ext cx="7932617" cy="1866901"/>
            <a:chOff x="-979722" y="254971"/>
            <a:chExt cx="5949505" cy="1400182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79722" y="254971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803" y="735770"/>
              <a:ext cx="4975586" cy="43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b="1" dirty="0">
                  <a:sym typeface="+mn-lt"/>
                </a:rPr>
                <a:t>长期依赖问题</a:t>
              </a:r>
              <a:endParaRPr lang="zh-CN" altLang="en-US" b="1" dirty="0"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99796" y="1305342"/>
            <a:ext cx="108515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然而，有时候我们需要更多的上下文信息。比如，我们想预测句子“</a:t>
            </a:r>
            <a:r>
              <a:rPr lang="en-US" altLang="zh-CN" dirty="0"/>
              <a:t>I grew up in France… I speak fluent French”</a:t>
            </a:r>
            <a:r>
              <a:rPr lang="zh-CN" altLang="en-US" dirty="0"/>
              <a:t>中的最后一个单词。最近的信息告诉我们，最后一个单词可能是某种语言的名字，然而如果我们想确定到底是哪种语言的话，我们需要</a:t>
            </a:r>
            <a:r>
              <a:rPr lang="en-US" altLang="zh-CN" dirty="0"/>
              <a:t>France</a:t>
            </a:r>
            <a:r>
              <a:rPr lang="zh-CN" altLang="en-US" dirty="0"/>
              <a:t>这个位置更远的上下文信息。实际上，相关信息和需要该信息的位置之间的距离可能非常的远</a:t>
            </a:r>
            <a:r>
              <a:rPr lang="zh-CN" altLang="en-US" dirty="0" smtClean="0"/>
              <a:t>。</a:t>
            </a:r>
            <a:r>
              <a:rPr lang="zh-CN" altLang="en-US" b="1" dirty="0"/>
              <a:t>不幸的是，随着距离的增大，</a:t>
            </a:r>
            <a:r>
              <a:rPr lang="en-US" altLang="zh-CN" b="1" dirty="0"/>
              <a:t>RNN</a:t>
            </a:r>
            <a:r>
              <a:rPr lang="zh-CN" altLang="en-US" b="1" dirty="0"/>
              <a:t>对于如何将这样的信息连接起来无能为力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17" y="2527440"/>
            <a:ext cx="92202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322917" y="5442877"/>
            <a:ext cx="9220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理论上说，</a:t>
            </a:r>
            <a:r>
              <a:rPr lang="en-US" altLang="zh-CN" b="1" dirty="0"/>
              <a:t>RNN</a:t>
            </a:r>
            <a:r>
              <a:rPr lang="zh-CN" altLang="en-US" b="1" dirty="0"/>
              <a:t>是有能力来处理这种长期依赖</a:t>
            </a:r>
            <a:r>
              <a:rPr lang="en-US" altLang="zh-CN" b="1" dirty="0"/>
              <a:t>(Long Term Dependencies)</a:t>
            </a:r>
            <a:r>
              <a:rPr lang="zh-CN" altLang="en-US" b="1" dirty="0"/>
              <a:t>的。人们可以通过精心调参来构建模型处理一个这种玩具问题</a:t>
            </a:r>
            <a:r>
              <a:rPr lang="en-US" altLang="zh-CN" b="1" dirty="0"/>
              <a:t>(Toy Problem)</a:t>
            </a:r>
            <a:r>
              <a:rPr lang="zh-CN" altLang="en-US" b="1" dirty="0"/>
              <a:t>。不过，在实际问题中，</a:t>
            </a:r>
            <a:r>
              <a:rPr lang="en-US" altLang="zh-CN" b="1" dirty="0"/>
              <a:t>RNN</a:t>
            </a:r>
            <a:r>
              <a:rPr lang="zh-CN" altLang="en-US" b="1" dirty="0"/>
              <a:t>并没有能力来学习</a:t>
            </a:r>
            <a:r>
              <a:rPr lang="zh-CN" altLang="en-US" b="1" dirty="0" smtClean="0"/>
              <a:t>这些，</a:t>
            </a:r>
            <a:r>
              <a:rPr lang="zh-CN" altLang="en-US" b="1" dirty="0"/>
              <a:t>幸运的是，</a:t>
            </a:r>
            <a:r>
              <a:rPr lang="en-US" altLang="zh-CN" b="1" dirty="0"/>
              <a:t>LSTM</a:t>
            </a:r>
            <a:r>
              <a:rPr lang="zh-CN" altLang="en-US" b="1" dirty="0"/>
              <a:t>并没有上述问题！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32400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6" descr=" er.png">
            <a:extLst>
              <a:ext uri="{FF2B5EF4-FFF2-40B4-BE49-F238E27FC236}">
                <a16:creationId xmlns:a16="http://schemas.microsoft.com/office/drawing/2014/main" xmlns="" id="{698ABEF5-4A57-41D3-8A02-F4D3D2D65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1" y="1519768"/>
            <a:ext cx="1236133" cy="2072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2">
            <a:extLst>
              <a:ext uri="{FF2B5EF4-FFF2-40B4-BE49-F238E27FC236}">
                <a16:creationId xmlns:a16="http://schemas.microsoft.com/office/drawing/2014/main" xmlns="" id="{41C38D93-42A6-4431-BC43-3DD7B245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3714752"/>
            <a:ext cx="952500" cy="52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3">
            <a:extLst>
              <a:ext uri="{FF2B5EF4-FFF2-40B4-BE49-F238E27FC236}">
                <a16:creationId xmlns:a16="http://schemas.microsoft.com/office/drawing/2014/main" xmlns="" id="{D7D64FFB-F05B-4E7C-A3C5-021537C0E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1" y="4459818"/>
            <a:ext cx="6286500" cy="142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21917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4400" b="1" dirty="0" smtClean="0">
                <a:solidFill>
                  <a:schemeClr val="bg1"/>
                </a:solidFill>
              </a:rPr>
              <a:t>LSTM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网络结构</a:t>
            </a:r>
            <a:endParaRPr lang="zh-CN" altLang="en-US" sz="4400" b="1" dirty="0">
              <a:solidFill>
                <a:schemeClr val="bg1"/>
              </a:solidFill>
            </a:endParaRP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4267" b="1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35417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5" y="190500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3833284" y="-285751"/>
            <a:ext cx="5350716" cy="2206861"/>
            <a:chOff x="0" y="0"/>
            <a:chExt cx="4013066" cy="1655153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232" y="477903"/>
              <a:ext cx="3071834" cy="117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b="1" dirty="0" smtClean="0"/>
                <a:t>LSTM</a:t>
              </a:r>
              <a:r>
                <a:rPr lang="zh-CN" altLang="en-US" b="1" dirty="0" smtClean="0"/>
                <a:t>网络结构</a:t>
              </a: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822624" y="1476212"/>
            <a:ext cx="102310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LSTM</a:t>
            </a:r>
            <a:r>
              <a:rPr lang="zh-CN" altLang="en-US" sz="2400" dirty="0"/>
              <a:t>是</a:t>
            </a:r>
            <a:r>
              <a:rPr lang="en-US" altLang="zh-CN" sz="2400" dirty="0"/>
              <a:t>RNN</a:t>
            </a:r>
            <a:r>
              <a:rPr lang="zh-CN" altLang="en-US" sz="2400" dirty="0"/>
              <a:t>的一个优秀的变种模型，继承了大部分</a:t>
            </a:r>
            <a:r>
              <a:rPr lang="en-US" altLang="zh-CN" sz="2400" dirty="0"/>
              <a:t>RNN</a:t>
            </a:r>
            <a:r>
              <a:rPr lang="zh-CN" altLang="en-US" sz="2400" dirty="0"/>
              <a:t>模型的特性，同时解决了梯度反传过程由于逐步缩减而产生的</a:t>
            </a:r>
            <a:r>
              <a:rPr lang="en-US" altLang="zh-CN" sz="2400" dirty="0"/>
              <a:t>Vanishing Gradient</a:t>
            </a:r>
            <a:r>
              <a:rPr lang="zh-CN" altLang="en-US" sz="2400" dirty="0"/>
              <a:t>问题。具体到语言处理任务中，</a:t>
            </a:r>
            <a:r>
              <a:rPr lang="en-US" altLang="zh-CN" sz="2400" dirty="0"/>
              <a:t>LSTM</a:t>
            </a:r>
            <a:r>
              <a:rPr lang="zh-CN" altLang="en-US" sz="2400" dirty="0"/>
              <a:t>非常适合用于处理与时间序列高度相关的问题，例如机器翻译、对话生成、编码</a:t>
            </a:r>
            <a:r>
              <a:rPr lang="en-US" altLang="zh-CN" sz="2400" dirty="0"/>
              <a:t>\</a:t>
            </a:r>
            <a:r>
              <a:rPr lang="zh-CN" altLang="en-US" sz="2400" dirty="0"/>
              <a:t>解码等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虽然</a:t>
            </a:r>
            <a:r>
              <a:rPr lang="zh-CN" altLang="en-US" sz="2400" dirty="0"/>
              <a:t>在分类问题上，至今看来以</a:t>
            </a:r>
            <a:r>
              <a:rPr lang="en-US" altLang="zh-CN" sz="2400" dirty="0"/>
              <a:t>CNN</a:t>
            </a:r>
            <a:r>
              <a:rPr lang="zh-CN" altLang="en-US" sz="2400" dirty="0"/>
              <a:t>为代表的前馈网络依然有着性能的优势，但是</a:t>
            </a:r>
            <a:r>
              <a:rPr lang="en-US" altLang="zh-CN" sz="2400" dirty="0"/>
              <a:t>LSTM</a:t>
            </a:r>
            <a:r>
              <a:rPr lang="zh-CN" altLang="en-US" sz="2400" dirty="0"/>
              <a:t>在长远的更为复杂的任务上的潜力是</a:t>
            </a:r>
            <a:r>
              <a:rPr lang="en-US" altLang="zh-CN" sz="2400" dirty="0"/>
              <a:t>CNN</a:t>
            </a:r>
            <a:r>
              <a:rPr lang="zh-CN" altLang="en-US" sz="2400" dirty="0"/>
              <a:t>无法媲美的。它更真实地表征或模拟了人类行为、逻辑发展和神经组织的认知过程。尤其从</a:t>
            </a:r>
            <a:r>
              <a:rPr lang="en-US" altLang="zh-CN" sz="2400" dirty="0"/>
              <a:t>2014</a:t>
            </a:r>
            <a:r>
              <a:rPr lang="zh-CN" altLang="en-US" sz="2400" dirty="0"/>
              <a:t>年以来，</a:t>
            </a:r>
            <a:r>
              <a:rPr lang="en-US" altLang="zh-CN" sz="2400" dirty="0"/>
              <a:t>LSTM</a:t>
            </a:r>
            <a:r>
              <a:rPr lang="zh-CN" altLang="en-US" sz="2400" dirty="0"/>
              <a:t>已经成为</a:t>
            </a:r>
            <a:r>
              <a:rPr lang="en-US" altLang="zh-CN" sz="2400" dirty="0"/>
              <a:t>RNN</a:t>
            </a:r>
            <a:r>
              <a:rPr lang="zh-CN" altLang="en-US" sz="2400" dirty="0"/>
              <a:t>甚至深度学习框架中非常热点的研究模型，得到大量的关注和研究</a:t>
            </a:r>
          </a:p>
        </p:txBody>
      </p:sp>
    </p:spTree>
    <p:extLst>
      <p:ext uri="{BB962C8B-B14F-4D97-AF65-F5344CB8AC3E}">
        <p14:creationId xmlns:p14="http://schemas.microsoft.com/office/powerpoint/2010/main" val="242692813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5" y="190500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3833284" y="-285751"/>
            <a:ext cx="5350716" cy="2206861"/>
            <a:chOff x="0" y="0"/>
            <a:chExt cx="4013066" cy="1655153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232" y="477903"/>
              <a:ext cx="3071834" cy="117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b="1" dirty="0" smtClean="0"/>
                <a:t>LSTM</a:t>
              </a:r>
              <a:r>
                <a:rPr lang="zh-CN" altLang="en-US" b="1" dirty="0" smtClean="0"/>
                <a:t>网络结构</a:t>
              </a: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09127" y="1158949"/>
            <a:ext cx="108515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LSTM</a:t>
            </a:r>
            <a:r>
              <a:rPr lang="zh-CN" altLang="en-US" sz="2400" b="1" dirty="0"/>
              <a:t>，全称为长短期记忆网络</a:t>
            </a:r>
            <a:r>
              <a:rPr lang="en-US" altLang="zh-CN" sz="2400" b="1" dirty="0"/>
              <a:t>(Long Short Term Memory networks)</a:t>
            </a:r>
            <a:r>
              <a:rPr lang="zh-CN" altLang="en-US" sz="2400" b="1" dirty="0"/>
              <a:t>，是一种特殊的</a:t>
            </a:r>
            <a:r>
              <a:rPr lang="en-US" altLang="zh-CN" sz="2400" b="1" dirty="0"/>
              <a:t>RNN</a:t>
            </a:r>
            <a:r>
              <a:rPr lang="zh-CN" altLang="en-US" sz="2400" b="1" dirty="0"/>
              <a:t>，能够学习到长期依赖关系</a:t>
            </a:r>
            <a:endParaRPr lang="en-US" altLang="zh-CN" sz="24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870" y="2351314"/>
            <a:ext cx="8572500" cy="29451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70" y="5296430"/>
            <a:ext cx="85725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88684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xmlns="" id="{7AE8706D-23A6-4A10-963D-0F628FF1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0867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xmlns="" id="{18F74201-C683-487D-9FD7-1565698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492" y="5220759"/>
            <a:ext cx="1422400" cy="145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>
            <a:extLst>
              <a:ext uri="{FF2B5EF4-FFF2-40B4-BE49-F238E27FC236}">
                <a16:creationId xmlns:a16="http://schemas.microsoft.com/office/drawing/2014/main" xmlns="" id="{317D7686-1E86-49B2-B277-CFBB6195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61109" y="172509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>
            <a:extLst>
              <a:ext uri="{FF2B5EF4-FFF2-40B4-BE49-F238E27FC236}">
                <a16:creationId xmlns:a16="http://schemas.microsoft.com/office/drawing/2014/main" xmlns="" id="{D22E980D-754E-4638-B45A-3CE5635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72751" y="5238751"/>
            <a:ext cx="1422400" cy="145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7" name="组合 20">
            <a:extLst>
              <a:ext uri="{FF2B5EF4-FFF2-40B4-BE49-F238E27FC236}">
                <a16:creationId xmlns:a16="http://schemas.microsoft.com/office/drawing/2014/main" xmlns="" id="{43466AD6-405D-4AF1-9F33-0C2CBA797644}"/>
              </a:ext>
            </a:extLst>
          </p:cNvPr>
          <p:cNvGrpSpPr>
            <a:grpSpLocks/>
          </p:cNvGrpSpPr>
          <p:nvPr/>
        </p:nvGrpSpPr>
        <p:grpSpPr bwMode="auto">
          <a:xfrm>
            <a:off x="3833284" y="-285751"/>
            <a:ext cx="5350716" cy="2206861"/>
            <a:chOff x="0" y="0"/>
            <a:chExt cx="4013066" cy="1655153"/>
          </a:xfrm>
        </p:grpSpPr>
        <p:pic>
          <p:nvPicPr>
            <p:cNvPr id="24588" name="Picture 3">
              <a:extLst>
                <a:ext uri="{FF2B5EF4-FFF2-40B4-BE49-F238E27FC236}">
                  <a16:creationId xmlns:a16="http://schemas.microsoft.com/office/drawing/2014/main" xmlns="" id="{4D1F23EC-7CEF-44D1-A5D5-F0E87C46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TextBox 12">
              <a:extLst>
                <a:ext uri="{FF2B5EF4-FFF2-40B4-BE49-F238E27FC236}">
                  <a16:creationId xmlns:a16="http://schemas.microsoft.com/office/drawing/2014/main" xmlns="" id="{7A054D5F-C421-4BAB-917D-C3D5F622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232" y="477903"/>
              <a:ext cx="3071834" cy="117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b="1" dirty="0"/>
                <a:t>LSTM</a:t>
              </a:r>
              <a:r>
                <a:rPr lang="zh-CN" altLang="en-US" b="1" dirty="0"/>
                <a:t>网络结构</a:t>
              </a:r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b="1" dirty="0"/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内容占位符 2"/>
          <p:cNvSpPr txBox="1">
            <a:spLocks/>
          </p:cNvSpPr>
          <p:nvPr/>
        </p:nvSpPr>
        <p:spPr>
          <a:xfrm>
            <a:off x="467543" y="1720840"/>
            <a:ext cx="10816407" cy="4361915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3">
                <a:solidFill>
                  <a:schemeClr val="tx1"/>
                </a:solidFill>
                <a:latin typeface="+mn-lt"/>
                <a:ea typeface="+mn-ea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>
                <a:solidFill>
                  <a:schemeClr val="tx1"/>
                </a:solidFill>
                <a:latin typeface="+mn-lt"/>
                <a:ea typeface="+mn-ea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5pPr>
            <a:lvl6pPr marL="3352716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6pPr>
            <a:lvl7pPr marL="396230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7pPr>
            <a:lvl8pPr marL="4571886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8pPr>
            <a:lvl9pPr marL="5181470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altLang="zh-CN" sz="2000" b="1" kern="0" dirty="0" smtClean="0"/>
          </a:p>
          <a:p>
            <a:pPr>
              <a:buFont typeface="Arial" panose="020B0604020202020204" pitchFamily="34" charset="0"/>
              <a:buNone/>
            </a:pPr>
            <a:r>
              <a:rPr lang="en-US" altLang="zh-CN" sz="1600" kern="0" dirty="0" smtClean="0"/>
              <a:t>	</a:t>
            </a:r>
          </a:p>
        </p:txBody>
      </p:sp>
      <p:sp>
        <p:nvSpPr>
          <p:cNvPr id="2" name="矩形 1"/>
          <p:cNvSpPr/>
          <p:nvPr/>
        </p:nvSpPr>
        <p:spPr>
          <a:xfrm>
            <a:off x="547396" y="1318736"/>
            <a:ext cx="50323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的关键是元胞状态</a:t>
            </a:r>
            <a:r>
              <a:rPr lang="en-US" altLang="zh-CN" dirty="0"/>
              <a:t>(Cell State)</a:t>
            </a:r>
            <a:r>
              <a:rPr lang="zh-CN" altLang="en-US" dirty="0"/>
              <a:t>，下图中横穿整个元胞顶部的水平线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元胞状态有点像是传送带，它直接穿过整个链，同时只有一些较小的线性交互。上面承载的信息可以很容易地流过而不改变</a:t>
            </a:r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49" y="2721131"/>
            <a:ext cx="5408203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875746" y="146015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有能力对元胞状态添加或者删除信息，这种能力通过一种叫门的结构来控制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门是一种选择性让信息通过的方法。它们由一个</a:t>
            </a:r>
            <a:r>
              <a:rPr lang="en-US" altLang="zh-CN" dirty="0"/>
              <a:t>Sigmoid</a:t>
            </a:r>
            <a:r>
              <a:rPr lang="zh-CN" altLang="en-US" dirty="0"/>
              <a:t>神经网络层和一个元素级相乘操作组成。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16" y="2637155"/>
            <a:ext cx="19526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959152" y="4882426"/>
            <a:ext cx="5060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Sigmoid</a:t>
            </a:r>
            <a:r>
              <a:rPr lang="zh-CN" altLang="en-US" dirty="0"/>
              <a:t>层输出</a:t>
            </a:r>
            <a:r>
              <a:rPr lang="en-US" altLang="zh-CN" dirty="0"/>
              <a:t>0~1</a:t>
            </a:r>
            <a:r>
              <a:rPr lang="zh-CN" altLang="en-US" dirty="0"/>
              <a:t>之间的值，每个值表示对应的部分信息是否应该通过。</a:t>
            </a:r>
            <a:r>
              <a:rPr lang="en-US" altLang="zh-CN" dirty="0"/>
              <a:t>0</a:t>
            </a:r>
            <a:r>
              <a:rPr lang="zh-CN" altLang="en-US" dirty="0"/>
              <a:t>值表示不允许信息通过，</a:t>
            </a:r>
            <a:r>
              <a:rPr lang="en-US" altLang="zh-CN" dirty="0"/>
              <a:t>1</a:t>
            </a:r>
            <a:r>
              <a:rPr lang="zh-CN" altLang="en-US" dirty="0"/>
              <a:t>值表示让所有信息通过。一个</a:t>
            </a:r>
            <a:r>
              <a:rPr lang="en-US" altLang="zh-CN" dirty="0"/>
              <a:t>LSTM</a:t>
            </a:r>
            <a:r>
              <a:rPr lang="zh-CN" altLang="en-US" dirty="0"/>
              <a:t>有</a:t>
            </a:r>
            <a:r>
              <a:rPr lang="en-US" altLang="zh-CN" dirty="0"/>
              <a:t>3</a:t>
            </a:r>
            <a:r>
              <a:rPr lang="zh-CN" altLang="en-US" dirty="0"/>
              <a:t>个这种门，来保护和控制元胞状态。</a:t>
            </a:r>
          </a:p>
        </p:txBody>
      </p:sp>
    </p:spTree>
    <p:extLst>
      <p:ext uri="{BB962C8B-B14F-4D97-AF65-F5344CB8AC3E}">
        <p14:creationId xmlns:p14="http://schemas.microsoft.com/office/powerpoint/2010/main" val="372024871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txtydjga">
      <a:majorFont>
        <a:latin typeface="Arial"/>
        <a:ea typeface="叶根友毛笔行书2.0版"/>
        <a:cs typeface=""/>
      </a:majorFont>
      <a:minorFont>
        <a:latin typeface="Arial"/>
        <a:ea typeface="叶根友毛笔行书2.0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1246</Words>
  <Application>Microsoft Office PowerPoint</Application>
  <PresentationFormat>自定义</PresentationFormat>
  <Paragraphs>63</Paragraphs>
  <Slides>24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ningchunmei</cp:lastModifiedBy>
  <cp:revision>69</cp:revision>
  <dcterms:created xsi:type="dcterms:W3CDTF">2017-08-30T15:10:21Z</dcterms:created>
  <dcterms:modified xsi:type="dcterms:W3CDTF">2018-12-12T04:57:32Z</dcterms:modified>
</cp:coreProperties>
</file>